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52" r:id="rId1"/>
  </p:sldMasterIdLst>
  <p:sldIdLst>
    <p:sldId id="256" r:id="rId2"/>
    <p:sldId id="262" r:id="rId3"/>
    <p:sldId id="257" r:id="rId4"/>
    <p:sldId id="263" r:id="rId5"/>
    <p:sldId id="260" r:id="rId6"/>
    <p:sldId id="261" r:id="rId7"/>
    <p:sldId id="258" r:id="rId8"/>
    <p:sldId id="264" r:id="rId9"/>
    <p:sldId id="271" r:id="rId10"/>
    <p:sldId id="270" r:id="rId11"/>
    <p:sldId id="269" r:id="rId12"/>
    <p:sldId id="266" r:id="rId1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89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588" autoAdjust="0"/>
    <p:restoredTop sz="93978" autoAdjust="0"/>
  </p:normalViewPr>
  <p:slideViewPr>
    <p:cSldViewPr>
      <p:cViewPr varScale="1">
        <p:scale>
          <a:sx n="69" d="100"/>
          <a:sy n="69" d="100"/>
        </p:scale>
        <p:origin x="18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862B-B483-41CF-989C-D32AC9F55C7C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183A-B5F0-4DE9-86D1-07393BDD7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862B-B483-41CF-989C-D32AC9F55C7C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183A-B5F0-4DE9-86D1-07393BDD7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862B-B483-41CF-989C-D32AC9F55C7C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183A-B5F0-4DE9-86D1-07393BDD7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862B-B483-41CF-989C-D32AC9F55C7C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183A-B5F0-4DE9-86D1-07393BDD7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862B-B483-41CF-989C-D32AC9F55C7C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183A-B5F0-4DE9-86D1-07393BDD7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862B-B483-41CF-989C-D32AC9F55C7C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183A-B5F0-4DE9-86D1-07393BDD7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862B-B483-41CF-989C-D32AC9F55C7C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183A-B5F0-4DE9-86D1-07393BDD7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862B-B483-41CF-989C-D32AC9F55C7C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183A-B5F0-4DE9-86D1-07393BDD7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862B-B483-41CF-989C-D32AC9F55C7C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183A-B5F0-4DE9-86D1-07393BDD7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862B-B483-41CF-989C-D32AC9F55C7C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183A-B5F0-4DE9-86D1-07393BDD7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862B-B483-41CF-989C-D32AC9F55C7C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768183A-B5F0-4DE9-86D1-07393BDD7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02862B-B483-41CF-989C-D32AC9F55C7C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68183A-B5F0-4DE9-86D1-07393BDD73F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3" r:id="rId1"/>
    <p:sldLayoutId id="2147484454" r:id="rId2"/>
    <p:sldLayoutId id="2147484455" r:id="rId3"/>
    <p:sldLayoutId id="2147484456" r:id="rId4"/>
    <p:sldLayoutId id="2147484457" r:id="rId5"/>
    <p:sldLayoutId id="2147484458" r:id="rId6"/>
    <p:sldLayoutId id="2147484459" r:id="rId7"/>
    <p:sldLayoutId id="2147484460" r:id="rId8"/>
    <p:sldLayoutId id="2147484461" r:id="rId9"/>
    <p:sldLayoutId id="2147484462" r:id="rId10"/>
    <p:sldLayoutId id="21474844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xili@vbschools.com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hyperlink" Target="mailto:xili@vbschools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mathopenref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hyperlink" Target="https://www.desmos.com/scientific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hyperlink" Target="mailto:xili@vbschools.com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8" y="76200"/>
            <a:ext cx="8305800" cy="2411597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rgbClr val="7030A0"/>
                </a:solidFill>
                <a:latin typeface="AR HERMANN" panose="02000000000000000000" pitchFamily="2" charset="0"/>
                <a:cs typeface="Arial" pitchFamily="34" charset="0"/>
              </a:rPr>
              <a:t/>
            </a:r>
            <a:br>
              <a:rPr lang="en-US" sz="2800" dirty="0" smtClean="0">
                <a:solidFill>
                  <a:srgbClr val="7030A0"/>
                </a:solidFill>
                <a:latin typeface="AR HERMANN" panose="02000000000000000000" pitchFamily="2" charset="0"/>
                <a:cs typeface="Arial" pitchFamily="34" charset="0"/>
              </a:rPr>
            </a:br>
            <a:r>
              <a:rPr lang="en-US" sz="1200" dirty="0" smtClean="0">
                <a:solidFill>
                  <a:srgbClr val="7030A0"/>
                </a:solidFill>
                <a:latin typeface="AR HERMANN" panose="02000000000000000000" pitchFamily="2" charset="0"/>
                <a:cs typeface="Arial" pitchFamily="34" charset="0"/>
              </a:rPr>
              <a:t/>
            </a:r>
            <a:br>
              <a:rPr lang="en-US" sz="1200" dirty="0" smtClean="0">
                <a:solidFill>
                  <a:srgbClr val="7030A0"/>
                </a:solidFill>
                <a:latin typeface="AR HERMANN" panose="02000000000000000000" pitchFamily="2" charset="0"/>
                <a:cs typeface="Arial" pitchFamily="34" charset="0"/>
              </a:rPr>
            </a:br>
            <a:r>
              <a:rPr lang="en-US" sz="1200" dirty="0" smtClean="0">
                <a:solidFill>
                  <a:srgbClr val="7030A0"/>
                </a:solidFill>
                <a:latin typeface="AR HERMANN" panose="02000000000000000000" pitchFamily="2" charset="0"/>
                <a:cs typeface="Arial" pitchFamily="34" charset="0"/>
              </a:rPr>
              <a:t/>
            </a:r>
            <a:br>
              <a:rPr lang="en-US" sz="1200" dirty="0" smtClean="0">
                <a:solidFill>
                  <a:srgbClr val="7030A0"/>
                </a:solidFill>
                <a:latin typeface="AR HERMANN" panose="02000000000000000000" pitchFamily="2" charset="0"/>
                <a:cs typeface="Arial" pitchFamily="34" charset="0"/>
              </a:rPr>
            </a:br>
            <a:r>
              <a:rPr lang="en-US" sz="1200" dirty="0" smtClean="0">
                <a:solidFill>
                  <a:srgbClr val="7030A0"/>
                </a:solidFill>
                <a:latin typeface="AR HERMANN" panose="02000000000000000000" pitchFamily="2" charset="0"/>
                <a:cs typeface="Arial" pitchFamily="34" charset="0"/>
              </a:rPr>
              <a:t/>
            </a:r>
            <a:br>
              <a:rPr lang="en-US" sz="1200" dirty="0" smtClean="0">
                <a:solidFill>
                  <a:srgbClr val="7030A0"/>
                </a:solidFill>
                <a:latin typeface="AR HERMANN" panose="02000000000000000000" pitchFamily="2" charset="0"/>
                <a:cs typeface="Arial" pitchFamily="34" charset="0"/>
              </a:rPr>
            </a:br>
            <a:r>
              <a:rPr lang="en-US" sz="1200" dirty="0" smtClean="0">
                <a:solidFill>
                  <a:srgbClr val="7030A0"/>
                </a:solidFill>
                <a:latin typeface="AR HERMANN" panose="02000000000000000000" pitchFamily="2" charset="0"/>
                <a:cs typeface="Arial" pitchFamily="34" charset="0"/>
              </a:rPr>
              <a:t/>
            </a:r>
            <a:br>
              <a:rPr lang="en-US" sz="1200" dirty="0" smtClean="0">
                <a:solidFill>
                  <a:srgbClr val="7030A0"/>
                </a:solidFill>
                <a:latin typeface="AR HERMANN" panose="02000000000000000000" pitchFamily="2" charset="0"/>
                <a:cs typeface="Arial" pitchFamily="34" charset="0"/>
              </a:rPr>
            </a:br>
            <a:r>
              <a:rPr lang="en-US" sz="1200" dirty="0" smtClean="0">
                <a:solidFill>
                  <a:srgbClr val="7030A0"/>
                </a:solidFill>
                <a:latin typeface="AR HERMANN" panose="02000000000000000000" pitchFamily="2" charset="0"/>
                <a:cs typeface="Arial" pitchFamily="34" charset="0"/>
              </a:rPr>
              <a:t/>
            </a:r>
            <a:br>
              <a:rPr lang="en-US" sz="1200" dirty="0" smtClean="0">
                <a:solidFill>
                  <a:srgbClr val="7030A0"/>
                </a:solidFill>
                <a:latin typeface="AR HERMANN" panose="02000000000000000000" pitchFamily="2" charset="0"/>
                <a:cs typeface="Arial" pitchFamily="34" charset="0"/>
              </a:rPr>
            </a:br>
            <a:r>
              <a:rPr lang="en-US" sz="1200" dirty="0" smtClean="0">
                <a:solidFill>
                  <a:srgbClr val="7030A0"/>
                </a:solidFill>
                <a:latin typeface="AR HERMANN" panose="02000000000000000000" pitchFamily="2" charset="0"/>
                <a:cs typeface="Arial" pitchFamily="34" charset="0"/>
              </a:rPr>
              <a:t/>
            </a:r>
            <a:br>
              <a:rPr lang="en-US" sz="1200" dirty="0" smtClean="0">
                <a:solidFill>
                  <a:srgbClr val="7030A0"/>
                </a:solidFill>
                <a:latin typeface="AR HERMANN" panose="02000000000000000000" pitchFamily="2" charset="0"/>
                <a:cs typeface="Arial" pitchFamily="34" charset="0"/>
              </a:rPr>
            </a:br>
            <a:r>
              <a:rPr lang="en-US" sz="1200" dirty="0" smtClean="0">
                <a:solidFill>
                  <a:srgbClr val="7030A0"/>
                </a:solidFill>
                <a:latin typeface="AR HERMANN" panose="02000000000000000000" pitchFamily="2" charset="0"/>
                <a:cs typeface="Arial" pitchFamily="34" charset="0"/>
              </a:rPr>
              <a:t/>
            </a:r>
            <a:br>
              <a:rPr lang="en-US" sz="1200" dirty="0" smtClean="0">
                <a:solidFill>
                  <a:srgbClr val="7030A0"/>
                </a:solidFill>
                <a:latin typeface="AR HERMANN" panose="02000000000000000000" pitchFamily="2" charset="0"/>
                <a:cs typeface="Arial" pitchFamily="34" charset="0"/>
              </a:rPr>
            </a:br>
            <a:r>
              <a:rPr lang="en-US" sz="1200" dirty="0" smtClean="0">
                <a:solidFill>
                  <a:srgbClr val="7030A0"/>
                </a:solidFill>
                <a:latin typeface="AR HERMANN" panose="02000000000000000000" pitchFamily="2" charset="0"/>
                <a:cs typeface="Arial" pitchFamily="34" charset="0"/>
              </a:rPr>
              <a:t/>
            </a:r>
            <a:br>
              <a:rPr lang="en-US" sz="1200" dirty="0" smtClean="0">
                <a:solidFill>
                  <a:srgbClr val="7030A0"/>
                </a:solidFill>
                <a:latin typeface="AR HERMANN" panose="02000000000000000000" pitchFamily="2" charset="0"/>
                <a:cs typeface="Arial" pitchFamily="34" charset="0"/>
              </a:rPr>
            </a:br>
            <a:r>
              <a:rPr lang="en-US" sz="1200" dirty="0" smtClean="0">
                <a:solidFill>
                  <a:srgbClr val="7030A0"/>
                </a:solidFill>
                <a:latin typeface="AR HERMANN" panose="02000000000000000000" pitchFamily="2" charset="0"/>
                <a:cs typeface="Arial" pitchFamily="34" charset="0"/>
              </a:rPr>
              <a:t/>
            </a:r>
            <a:br>
              <a:rPr lang="en-US" sz="1200" dirty="0" smtClean="0">
                <a:solidFill>
                  <a:srgbClr val="7030A0"/>
                </a:solidFill>
                <a:latin typeface="AR HERMANN" panose="02000000000000000000" pitchFamily="2" charset="0"/>
                <a:cs typeface="Arial" pitchFamily="34" charset="0"/>
              </a:rPr>
            </a:br>
            <a:r>
              <a:rPr lang="en-US" sz="1200" dirty="0" smtClean="0">
                <a:solidFill>
                  <a:srgbClr val="7030A0"/>
                </a:solidFill>
                <a:latin typeface="AR HERMANN" panose="02000000000000000000" pitchFamily="2" charset="0"/>
                <a:cs typeface="Arial" pitchFamily="34" charset="0"/>
              </a:rPr>
              <a:t/>
            </a:r>
            <a:br>
              <a:rPr lang="en-US" sz="1200" dirty="0" smtClean="0">
                <a:solidFill>
                  <a:srgbClr val="7030A0"/>
                </a:solidFill>
                <a:latin typeface="AR HERMANN" panose="02000000000000000000" pitchFamily="2" charset="0"/>
                <a:cs typeface="Arial" pitchFamily="34" charset="0"/>
              </a:rPr>
            </a:br>
            <a:r>
              <a:rPr lang="en-US" sz="1200" dirty="0" smtClean="0">
                <a:solidFill>
                  <a:srgbClr val="7030A0"/>
                </a:solidFill>
                <a:latin typeface="AR HERMANN" panose="02000000000000000000" pitchFamily="2" charset="0"/>
                <a:cs typeface="Arial" pitchFamily="34" charset="0"/>
              </a:rPr>
              <a:t/>
            </a:r>
            <a:br>
              <a:rPr lang="en-US" sz="1200" dirty="0" smtClean="0">
                <a:solidFill>
                  <a:srgbClr val="7030A0"/>
                </a:solidFill>
                <a:latin typeface="AR HERMANN" panose="02000000000000000000" pitchFamily="2" charset="0"/>
                <a:cs typeface="Arial" pitchFamily="34" charset="0"/>
              </a:rPr>
            </a:br>
            <a:r>
              <a:rPr lang="en-US" sz="1200" dirty="0" smtClean="0">
                <a:solidFill>
                  <a:srgbClr val="7030A0"/>
                </a:solidFill>
                <a:latin typeface="AR HERMANN" panose="02000000000000000000" pitchFamily="2" charset="0"/>
                <a:cs typeface="Arial" pitchFamily="34" charset="0"/>
              </a:rPr>
              <a:t/>
            </a:r>
            <a:br>
              <a:rPr lang="en-US" sz="1200" dirty="0" smtClean="0">
                <a:solidFill>
                  <a:srgbClr val="7030A0"/>
                </a:solidFill>
                <a:latin typeface="AR HERMANN" panose="02000000000000000000" pitchFamily="2" charset="0"/>
                <a:cs typeface="Arial" pitchFamily="34" charset="0"/>
              </a:rPr>
            </a:br>
            <a:r>
              <a:rPr lang="en-US" sz="1200" dirty="0" smtClean="0">
                <a:solidFill>
                  <a:srgbClr val="7030A0"/>
                </a:solidFill>
                <a:latin typeface="AR HERMANN" panose="02000000000000000000" pitchFamily="2" charset="0"/>
                <a:cs typeface="Arial" pitchFamily="34" charset="0"/>
              </a:rPr>
              <a:t/>
            </a:r>
            <a:br>
              <a:rPr lang="en-US" sz="1200" dirty="0" smtClean="0">
                <a:solidFill>
                  <a:srgbClr val="7030A0"/>
                </a:solidFill>
                <a:latin typeface="AR HERMANN" panose="02000000000000000000" pitchFamily="2" charset="0"/>
                <a:cs typeface="Arial" pitchFamily="34" charset="0"/>
              </a:rPr>
            </a:br>
            <a:r>
              <a:rPr lang="en-US" sz="1200" dirty="0" smtClean="0">
                <a:solidFill>
                  <a:srgbClr val="7030A0"/>
                </a:solidFill>
                <a:latin typeface="AR HERMANN" panose="02000000000000000000" pitchFamily="2" charset="0"/>
                <a:cs typeface="Arial" pitchFamily="34" charset="0"/>
              </a:rPr>
              <a:t/>
            </a:r>
            <a:br>
              <a:rPr lang="en-US" sz="1200" dirty="0" smtClean="0">
                <a:solidFill>
                  <a:srgbClr val="7030A0"/>
                </a:solidFill>
                <a:latin typeface="AR HERMANN" panose="02000000000000000000" pitchFamily="2" charset="0"/>
                <a:cs typeface="Arial" pitchFamily="34" charset="0"/>
              </a:rPr>
            </a:br>
            <a:r>
              <a:rPr lang="en-US" sz="2800" dirty="0" smtClean="0">
                <a:solidFill>
                  <a:srgbClr val="7030A0"/>
                </a:solidFill>
                <a:latin typeface="AR HERMANN" panose="02000000000000000000" pitchFamily="2" charset="0"/>
                <a:cs typeface="Arial" pitchFamily="34" charset="0"/>
              </a:rPr>
              <a:t/>
            </a:r>
            <a:br>
              <a:rPr lang="en-US" sz="2800" dirty="0" smtClean="0">
                <a:solidFill>
                  <a:srgbClr val="7030A0"/>
                </a:solidFill>
                <a:latin typeface="AR HERMANN" panose="02000000000000000000" pitchFamily="2" charset="0"/>
                <a:cs typeface="Arial" pitchFamily="34" charset="0"/>
              </a:rPr>
            </a:br>
            <a:r>
              <a:rPr lang="en-US" sz="3200" b="1" dirty="0">
                <a:latin typeface="Bauhaus 93" panose="04030905020B02020C02" pitchFamily="82" charset="0"/>
              </a:rPr>
              <a:t>"Life is good for only two things, discovering mathematics and teaching </a:t>
            </a:r>
            <a:r>
              <a:rPr lang="en-US" sz="3200" b="1" dirty="0" smtClean="0">
                <a:latin typeface="Bauhaus 93" panose="04030905020B02020C02" pitchFamily="82" charset="0"/>
              </a:rPr>
              <a:t>mathematics“</a:t>
            </a:r>
            <a:r>
              <a:rPr lang="en-US" sz="2800" b="1" dirty="0" smtClean="0">
                <a:latin typeface="Bauhaus 93" panose="04030905020B02020C02" pitchFamily="82" charset="0"/>
              </a:rPr>
              <a:t/>
            </a:r>
            <a:br>
              <a:rPr lang="en-US" sz="2800" b="1" dirty="0" smtClean="0">
                <a:latin typeface="Bauhaus 93" panose="04030905020B02020C02" pitchFamily="82" charset="0"/>
              </a:rPr>
            </a:br>
            <a:r>
              <a:rPr lang="en-US" sz="2000" b="1" i="1" dirty="0" err="1" smtClean="0">
                <a:solidFill>
                  <a:schemeClr val="accent6">
                    <a:lumMod val="50000"/>
                  </a:schemeClr>
                </a:solidFill>
              </a:rPr>
              <a:t>Siméon</a:t>
            </a:r>
            <a:r>
              <a:rPr lang="en-US" sz="2000" b="1" i="1" dirty="0" smtClean="0">
                <a:solidFill>
                  <a:schemeClr val="accent6">
                    <a:lumMod val="50000"/>
                  </a:schemeClr>
                </a:solidFill>
              </a:rPr>
              <a:t> Poisson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4800" b="1" u="sng" dirty="0" smtClean="0">
                <a:solidFill>
                  <a:srgbClr val="B4891C"/>
                </a:solidFill>
                <a:latin typeface="Bradley Hand ITC" panose="03070402050302030203" pitchFamily="66" charset="0"/>
                <a:cs typeface="Arial" pitchFamily="34" charset="0"/>
              </a:rPr>
              <a:t>Welcome to Geometry Honors </a:t>
            </a:r>
            <a:r>
              <a:rPr lang="en-US" sz="4800" b="1" dirty="0" smtClean="0">
                <a:solidFill>
                  <a:srgbClr val="B4891C"/>
                </a:solidFill>
                <a:latin typeface="Bradley Hand ITC" panose="03070402050302030203" pitchFamily="66" charset="0"/>
                <a:cs typeface="Arial" pitchFamily="34" charset="0"/>
              </a:rPr>
              <a:t/>
            </a:r>
            <a:br>
              <a:rPr lang="en-US" sz="4800" b="1" dirty="0" smtClean="0">
                <a:solidFill>
                  <a:srgbClr val="B4891C"/>
                </a:solidFill>
                <a:latin typeface="Bradley Hand ITC" panose="03070402050302030203" pitchFamily="66" charset="0"/>
                <a:cs typeface="Arial" pitchFamily="34" charset="0"/>
              </a:rPr>
            </a:br>
            <a:r>
              <a:rPr lang="en-US" sz="2800" dirty="0" smtClean="0">
                <a:solidFill>
                  <a:srgbClr val="7030A0"/>
                </a:solidFill>
                <a:latin typeface="AR HERMANN" panose="02000000000000000000" pitchFamily="2" charset="0"/>
                <a:cs typeface="Arial" pitchFamily="34" charset="0"/>
              </a:rPr>
              <a:t>Osprey Team at ODS Home of </a:t>
            </a:r>
            <a:r>
              <a:rPr lang="en-US" sz="2800" dirty="0" err="1" smtClean="0">
                <a:solidFill>
                  <a:srgbClr val="7030A0"/>
                </a:solidFill>
                <a:latin typeface="AR HERMANN" panose="02000000000000000000" pitchFamily="2" charset="0"/>
                <a:cs typeface="Arial" pitchFamily="34" charset="0"/>
              </a:rPr>
              <a:t>Brickell</a:t>
            </a:r>
            <a:r>
              <a:rPr lang="en-US" sz="2800" dirty="0" smtClean="0">
                <a:solidFill>
                  <a:srgbClr val="7030A0"/>
                </a:solidFill>
                <a:latin typeface="AR HERMANN" panose="02000000000000000000" pitchFamily="2" charset="0"/>
                <a:cs typeface="Arial" pitchFamily="34" charset="0"/>
              </a:rPr>
              <a:t> Academy</a:t>
            </a:r>
            <a:endParaRPr lang="en-US" sz="2800" dirty="0">
              <a:solidFill>
                <a:srgbClr val="7030A0"/>
              </a:solidFill>
              <a:latin typeface="AR HERMANN" panose="02000000000000000000" pitchFamily="2" charset="0"/>
              <a:cs typeface="Arial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37768" y="4634800"/>
            <a:ext cx="1629587" cy="1527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1209675" y="4705987"/>
            <a:ext cx="71628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latin typeface="AR BERKLEY" panose="02000000000000000000" pitchFamily="2" charset="0"/>
              </a:rPr>
              <a:t>MRS</a:t>
            </a:r>
            <a:r>
              <a:rPr lang="en-US" sz="2800" dirty="0">
                <a:solidFill>
                  <a:srgbClr val="002060"/>
                </a:solidFill>
                <a:latin typeface="AR BERKLEY" panose="02000000000000000000" pitchFamily="2" charset="0"/>
              </a:rPr>
              <a:t>. LI </a:t>
            </a:r>
            <a:r>
              <a:rPr lang="en-US" sz="2800" dirty="0" smtClean="0">
                <a:solidFill>
                  <a:srgbClr val="002060"/>
                </a:solidFill>
                <a:latin typeface="AR BERKLEY" panose="02000000000000000000" pitchFamily="2" charset="0"/>
              </a:rPr>
              <a:t>  ROOM B309</a:t>
            </a:r>
            <a:r>
              <a:rPr lang="en-US" sz="2800" dirty="0" smtClean="0">
                <a:latin typeface="AR BERKLEY" panose="02000000000000000000" pitchFamily="2" charset="0"/>
              </a:rPr>
              <a:t>   </a:t>
            </a:r>
          </a:p>
          <a:p>
            <a:pPr algn="ctr"/>
            <a:r>
              <a:rPr lang="en-US" sz="2800" b="1" u="sng" dirty="0" smtClean="0">
                <a:solidFill>
                  <a:schemeClr val="accent5">
                    <a:lumMod val="50000"/>
                  </a:schemeClr>
                </a:solidFill>
                <a:latin typeface="AR DESTINE" panose="02000000000000000000" pitchFamily="2" charset="0"/>
                <a:hlinkClick r:id="rId3"/>
              </a:rPr>
              <a:t>xili@vbschools.com</a:t>
            </a:r>
            <a:endParaRPr lang="en-US" sz="2800" b="1" dirty="0">
              <a:solidFill>
                <a:schemeClr val="accent5">
                  <a:lumMod val="50000"/>
                </a:schemeClr>
              </a:solidFill>
              <a:latin typeface="AR DESTINE" panose="02000000000000000000" pitchFamily="2" charset="0"/>
            </a:endParaRPr>
          </a:p>
          <a:p>
            <a:r>
              <a:rPr lang="en-US" sz="3600" b="1" dirty="0" smtClean="0">
                <a:solidFill>
                  <a:schemeClr val="tx2"/>
                </a:solidFill>
              </a:rPr>
              <a:t>               Glad </a:t>
            </a:r>
            <a:r>
              <a:rPr lang="en-US" sz="3600" b="1" dirty="0">
                <a:solidFill>
                  <a:schemeClr val="tx2"/>
                </a:solidFill>
              </a:rPr>
              <a:t>to meet </a:t>
            </a:r>
            <a:r>
              <a:rPr lang="en-US" sz="3600" b="1" dirty="0" smtClean="0">
                <a:solidFill>
                  <a:schemeClr val="tx2"/>
                </a:solidFill>
              </a:rPr>
              <a:t>you!</a:t>
            </a:r>
            <a:endParaRPr lang="en-US" sz="3600" b="1" dirty="0">
              <a:solidFill>
                <a:schemeClr val="tx2"/>
              </a:solidFill>
            </a:endParaRPr>
          </a:p>
        </p:txBody>
      </p:sp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95" y="4823377"/>
            <a:ext cx="1909418" cy="1202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3198" y="2487797"/>
            <a:ext cx="2281015" cy="2116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09950" y="2512007"/>
            <a:ext cx="2762250" cy="2122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81355" y="2526328"/>
            <a:ext cx="2286000" cy="2054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1732"/>
            <a:ext cx="8305800" cy="438912"/>
          </a:xfrm>
        </p:spPr>
        <p:txBody>
          <a:bodyPr>
            <a:noAutofit/>
          </a:bodyPr>
          <a:lstStyle/>
          <a:p>
            <a:r>
              <a:rPr lang="en-US" sz="2600" dirty="0" smtClean="0">
                <a:latin typeface="Aharoni" pitchFamily="2" charset="-79"/>
                <a:cs typeface="Aharoni" pitchFamily="2" charset="-79"/>
              </a:rPr>
              <a:t>     </a:t>
            </a:r>
            <a:r>
              <a:rPr lang="en-US" sz="2600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Academy Application &amp; Teacher Recommendations</a:t>
            </a:r>
            <a:endParaRPr lang="en-US" sz="2600" dirty="0">
              <a:solidFill>
                <a:srgbClr val="7030A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762000"/>
            <a:ext cx="8305800" cy="1810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Academy Application Due January (Guidance kicks off)</a:t>
            </a:r>
          </a:p>
          <a:p>
            <a:pPr algn="ctr">
              <a:spcAft>
                <a:spcPts val="200"/>
              </a:spcAft>
            </a:pPr>
            <a:r>
              <a:rPr lang="en-US" sz="2600" b="1" dirty="0">
                <a:solidFill>
                  <a:schemeClr val="accent6">
                    <a:lumMod val="50000"/>
                  </a:schemeClr>
                </a:solidFill>
              </a:rPr>
              <a:t>Academic </a:t>
            </a:r>
            <a:r>
              <a:rPr lang="en-US" sz="2600" b="1" dirty="0" smtClean="0">
                <a:solidFill>
                  <a:schemeClr val="accent6">
                    <a:lumMod val="50000"/>
                  </a:schemeClr>
                </a:solidFill>
              </a:rPr>
              <a:t>Performance </a:t>
            </a:r>
            <a:r>
              <a:rPr lang="en-US" sz="2600" b="1" dirty="0">
                <a:solidFill>
                  <a:schemeClr val="accent6">
                    <a:lumMod val="50000"/>
                  </a:schemeClr>
                </a:solidFill>
              </a:rPr>
              <a:t>in </a:t>
            </a:r>
            <a:r>
              <a:rPr lang="en-US" sz="2600" b="1" dirty="0" smtClean="0">
                <a:solidFill>
                  <a:schemeClr val="accent6">
                    <a:lumMod val="50000"/>
                  </a:schemeClr>
                </a:solidFill>
              </a:rPr>
              <a:t>Semester One Matters </a:t>
            </a:r>
            <a:endParaRPr lang="en-US" sz="26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n-US" sz="2800" b="1" dirty="0" smtClean="0">
              <a:solidFill>
                <a:srgbClr val="C00000"/>
              </a:solidFill>
            </a:endParaRPr>
          </a:p>
          <a:p>
            <a:pPr algn="ctr"/>
            <a:endParaRPr lang="en-US" sz="2800" b="1" dirty="0" smtClean="0">
              <a:solidFill>
                <a:srgbClr val="C00000"/>
              </a:solidFill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1751491"/>
              </p:ext>
            </p:extLst>
          </p:nvPr>
        </p:nvGraphicFramePr>
        <p:xfrm>
          <a:off x="762000" y="1524000"/>
          <a:ext cx="8001000" cy="51685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1" name="Document" r:id="rId3" imgW="6897970" imgH="4429790" progId="Word.Document.12">
                  <p:embed/>
                </p:oleObj>
              </mc:Choice>
              <mc:Fallback>
                <p:oleObj name="Document" r:id="rId3" imgW="6897970" imgH="4429790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524000"/>
                        <a:ext cx="8001000" cy="516858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445"/>
            <a:ext cx="8305800" cy="457200"/>
          </a:xfrm>
        </p:spPr>
        <p:txBody>
          <a:bodyPr>
            <a:noAutofit/>
          </a:bodyPr>
          <a:lstStyle/>
          <a:p>
            <a:pPr algn="ctr"/>
            <a:r>
              <a:rPr lang="en-US" sz="2600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Academy Application &amp; Teacher Recommendations </a:t>
            </a:r>
            <a:endParaRPr lang="en-US" sz="2600" dirty="0">
              <a:solidFill>
                <a:srgbClr val="7030A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7700" y="838200"/>
            <a:ext cx="79248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>
                <a:solidFill>
                  <a:schemeClr val="accent6">
                    <a:lumMod val="50000"/>
                  </a:schemeClr>
                </a:solidFill>
              </a:rPr>
              <a:t>Work </a:t>
            </a:r>
            <a:r>
              <a:rPr lang="en-US" sz="2800" b="1" u="sng" dirty="0" smtClean="0">
                <a:solidFill>
                  <a:schemeClr val="accent6">
                    <a:lumMod val="50000"/>
                  </a:schemeClr>
                </a:solidFill>
              </a:rPr>
              <a:t>Towards  </a:t>
            </a:r>
            <a:r>
              <a:rPr lang="en-US" sz="2800" b="1" u="sng" dirty="0">
                <a:solidFill>
                  <a:schemeClr val="accent6">
                    <a:lumMod val="50000"/>
                  </a:schemeClr>
                </a:solidFill>
              </a:rPr>
              <a:t>a </a:t>
            </a:r>
            <a:r>
              <a:rPr lang="en-US" sz="2800" b="1" u="sng" dirty="0" smtClean="0">
                <a:solidFill>
                  <a:schemeClr val="accent6">
                    <a:lumMod val="50000"/>
                  </a:schemeClr>
                </a:solidFill>
              </a:rPr>
              <a:t>Strong </a:t>
            </a:r>
            <a:r>
              <a:rPr lang="en-US" sz="2800" b="1" u="sng" dirty="0">
                <a:solidFill>
                  <a:schemeClr val="accent6">
                    <a:lumMod val="50000"/>
                  </a:schemeClr>
                </a:solidFill>
              </a:rPr>
              <a:t>A</a:t>
            </a:r>
            <a:r>
              <a:rPr lang="en-US" sz="2800" b="1" u="sng" dirty="0" smtClean="0">
                <a:solidFill>
                  <a:schemeClr val="accent6">
                    <a:lumMod val="50000"/>
                  </a:schemeClr>
                </a:solidFill>
              </a:rPr>
              <a:t>cademy </a:t>
            </a:r>
            <a:endParaRPr lang="en-US" sz="2800" b="1" u="sng" dirty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n-US" sz="2800" b="1" u="sng" dirty="0">
                <a:solidFill>
                  <a:schemeClr val="accent6">
                    <a:lumMod val="50000"/>
                  </a:schemeClr>
                </a:solidFill>
              </a:rPr>
              <a:t>A</a:t>
            </a:r>
            <a:r>
              <a:rPr lang="en-US" sz="2800" b="1" u="sng" dirty="0" smtClean="0">
                <a:solidFill>
                  <a:schemeClr val="accent6">
                    <a:lumMod val="50000"/>
                  </a:schemeClr>
                </a:solidFill>
              </a:rPr>
              <a:t>pplication </a:t>
            </a:r>
            <a:r>
              <a:rPr lang="en-US" sz="2800" b="1" u="sng" dirty="0">
                <a:solidFill>
                  <a:schemeClr val="accent6">
                    <a:lumMod val="50000"/>
                  </a:schemeClr>
                </a:solidFill>
              </a:rPr>
              <a:t>S</a:t>
            </a:r>
            <a:r>
              <a:rPr lang="en-US" sz="2800" b="1" u="sng" dirty="0" smtClean="0">
                <a:solidFill>
                  <a:schemeClr val="accent6">
                    <a:lumMod val="50000"/>
                  </a:schemeClr>
                </a:solidFill>
              </a:rPr>
              <a:t>tarts </a:t>
            </a:r>
            <a:r>
              <a:rPr lang="en-US" sz="2800" b="1" u="sng" dirty="0">
                <a:solidFill>
                  <a:schemeClr val="accent6">
                    <a:lumMod val="50000"/>
                  </a:schemeClr>
                </a:solidFill>
              </a:rPr>
              <a:t>the </a:t>
            </a:r>
            <a:r>
              <a:rPr lang="en-US" sz="2800" b="1" u="sng" dirty="0" smtClean="0">
                <a:solidFill>
                  <a:schemeClr val="accent6">
                    <a:lumMod val="50000"/>
                  </a:schemeClr>
                </a:solidFill>
              </a:rPr>
              <a:t>First </a:t>
            </a:r>
            <a:r>
              <a:rPr lang="en-US" sz="2800" b="1" u="sng" dirty="0">
                <a:solidFill>
                  <a:schemeClr val="accent6">
                    <a:lumMod val="50000"/>
                  </a:schemeClr>
                </a:solidFill>
              </a:rPr>
              <a:t>D</a:t>
            </a:r>
            <a:r>
              <a:rPr lang="en-US" sz="2800" b="1" u="sng" dirty="0" smtClean="0">
                <a:solidFill>
                  <a:schemeClr val="accent6">
                    <a:lumMod val="50000"/>
                  </a:schemeClr>
                </a:solidFill>
              </a:rPr>
              <a:t>ay </a:t>
            </a:r>
            <a:r>
              <a:rPr lang="en-US" sz="2800" b="1" u="sng" dirty="0">
                <a:solidFill>
                  <a:schemeClr val="accent6">
                    <a:lumMod val="50000"/>
                  </a:schemeClr>
                </a:solidFill>
              </a:rPr>
              <a:t>of S</a:t>
            </a:r>
            <a:r>
              <a:rPr lang="en-US" sz="2800" b="1" u="sng" dirty="0" smtClean="0">
                <a:solidFill>
                  <a:schemeClr val="accent6">
                    <a:lumMod val="50000"/>
                  </a:schemeClr>
                </a:solidFill>
              </a:rPr>
              <a:t>chool </a:t>
            </a:r>
          </a:p>
          <a:p>
            <a:pPr algn="ctr">
              <a:buNone/>
            </a:pPr>
            <a:endParaRPr lang="en-US" sz="1600" b="1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US" sz="2400" b="1" dirty="0">
                <a:solidFill>
                  <a:srgbClr val="7030A0"/>
                </a:solidFill>
              </a:rPr>
              <a:t>T</a:t>
            </a:r>
            <a:r>
              <a:rPr lang="en-US" sz="2400" b="1" dirty="0" smtClean="0">
                <a:solidFill>
                  <a:srgbClr val="7030A0"/>
                </a:solidFill>
              </a:rPr>
              <a:t>eachers Will Be Observing the Following Traits:</a:t>
            </a:r>
          </a:p>
          <a:p>
            <a:pPr algn="ctr">
              <a:buNone/>
            </a:pPr>
            <a:endParaRPr lang="en-US" sz="1600" dirty="0">
              <a:solidFill>
                <a:srgbClr val="7030A0"/>
              </a:solidFill>
            </a:endParaRPr>
          </a:p>
          <a:p>
            <a:r>
              <a:rPr lang="en-US" sz="2000" b="1" dirty="0">
                <a:solidFill>
                  <a:schemeClr val="accent1"/>
                </a:solidFill>
              </a:rPr>
              <a:t>Ease of Learning:</a:t>
            </a:r>
            <a:r>
              <a:rPr lang="en-US" sz="2000" b="1" dirty="0"/>
              <a:t>  Enjoy/Meet challenges</a:t>
            </a:r>
          </a:p>
          <a:p>
            <a:r>
              <a:rPr lang="en-US" sz="2000" b="1" dirty="0">
                <a:solidFill>
                  <a:schemeClr val="accent1"/>
                </a:solidFill>
              </a:rPr>
              <a:t>Adaptability:</a:t>
            </a:r>
            <a:r>
              <a:rPr lang="en-US" sz="2000" b="1" dirty="0"/>
              <a:t>  Apply diverse approaches to problem solving</a:t>
            </a:r>
          </a:p>
          <a:p>
            <a:r>
              <a:rPr lang="en-US" sz="2000" b="1" dirty="0">
                <a:solidFill>
                  <a:schemeClr val="accent1"/>
                </a:solidFill>
              </a:rPr>
              <a:t>Initiative </a:t>
            </a:r>
            <a:r>
              <a:rPr lang="en-US" sz="2000" b="1" dirty="0" smtClean="0">
                <a:solidFill>
                  <a:schemeClr val="accent1"/>
                </a:solidFill>
              </a:rPr>
              <a:t>&amp; Enthusiasm</a:t>
            </a:r>
            <a:r>
              <a:rPr lang="en-US" sz="2000" b="1" dirty="0"/>
              <a:t>:  Motivated, independent, enthusiastic</a:t>
            </a:r>
          </a:p>
          <a:p>
            <a:r>
              <a:rPr lang="en-US" sz="2000" b="1" dirty="0">
                <a:solidFill>
                  <a:schemeClr val="accent1"/>
                </a:solidFill>
              </a:rPr>
              <a:t>Persistence:  </a:t>
            </a:r>
            <a:r>
              <a:rPr lang="en-US" sz="2000" b="1" dirty="0"/>
              <a:t>Stay with tasks; Take steps to reach a bigger goal</a:t>
            </a:r>
          </a:p>
          <a:p>
            <a:r>
              <a:rPr lang="en-US" sz="2000" b="1" dirty="0">
                <a:solidFill>
                  <a:schemeClr val="accent1"/>
                </a:solidFill>
              </a:rPr>
              <a:t>Reliability and Integrity:  </a:t>
            </a:r>
            <a:r>
              <a:rPr lang="en-US" sz="2000" b="1" dirty="0"/>
              <a:t>Live up to the </a:t>
            </a:r>
            <a:r>
              <a:rPr lang="en-US" sz="2000" b="1" dirty="0" err="1" smtClean="0"/>
              <a:t>Brickell</a:t>
            </a:r>
            <a:r>
              <a:rPr lang="en-US" sz="2000" b="1" dirty="0" smtClean="0"/>
              <a:t> </a:t>
            </a:r>
            <a:r>
              <a:rPr lang="en-US" sz="2000" b="1" dirty="0"/>
              <a:t>Honor code</a:t>
            </a:r>
          </a:p>
          <a:p>
            <a:r>
              <a:rPr lang="en-US" sz="2000" b="1" dirty="0">
                <a:solidFill>
                  <a:schemeClr val="accent1"/>
                </a:solidFill>
              </a:rPr>
              <a:t>Reasoning:  </a:t>
            </a:r>
            <a:r>
              <a:rPr lang="en-US" sz="2000" b="1" dirty="0"/>
              <a:t>Logical, analytical, creative, divergent</a:t>
            </a:r>
          </a:p>
          <a:p>
            <a:r>
              <a:rPr lang="en-US" sz="2000" b="1" dirty="0">
                <a:solidFill>
                  <a:schemeClr val="accent1"/>
                </a:solidFill>
              </a:rPr>
              <a:t>Communication:</a:t>
            </a:r>
            <a:r>
              <a:rPr lang="en-US" sz="2000" b="1" dirty="0"/>
              <a:t>  Engage in discussion, communicate effectively </a:t>
            </a:r>
          </a:p>
          <a:p>
            <a:r>
              <a:rPr lang="en-US" sz="2000" b="1" dirty="0">
                <a:solidFill>
                  <a:schemeClr val="accent1"/>
                </a:solidFill>
              </a:rPr>
              <a:t>Organization:</a:t>
            </a:r>
            <a:r>
              <a:rPr lang="en-US" sz="2000" b="1" dirty="0"/>
              <a:t>  Time management, deadlines, goal setting</a:t>
            </a:r>
          </a:p>
          <a:p>
            <a:r>
              <a:rPr lang="en-US" sz="2000" b="1" dirty="0">
                <a:solidFill>
                  <a:schemeClr val="accent1"/>
                </a:solidFill>
              </a:rPr>
              <a:t>Leadership Qualities:  </a:t>
            </a:r>
            <a:r>
              <a:rPr lang="en-US" sz="2000" b="1" dirty="0"/>
              <a:t>Respect/tolerate others’ views, contribute</a:t>
            </a:r>
          </a:p>
          <a:p>
            <a:pPr>
              <a:buNone/>
            </a:pPr>
            <a:r>
              <a:rPr lang="en-US" sz="2000" b="1" dirty="0"/>
              <a:t>                                           </a:t>
            </a:r>
            <a:r>
              <a:rPr lang="en-US" sz="2000" b="1" dirty="0" smtClean="0"/>
              <a:t>  to </a:t>
            </a:r>
            <a:r>
              <a:rPr lang="en-US" sz="2000" b="1" dirty="0"/>
              <a:t>group processes, positive influence</a:t>
            </a:r>
          </a:p>
          <a:p>
            <a:r>
              <a:rPr lang="en-US" sz="2000" b="1" dirty="0">
                <a:solidFill>
                  <a:schemeClr val="accent1"/>
                </a:solidFill>
              </a:rPr>
              <a:t>Success: </a:t>
            </a:r>
            <a:r>
              <a:rPr lang="en-US" sz="2000" b="1" dirty="0"/>
              <a:t>Display the ability to succeed in a challenging program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Geometry Honors                                            That’s All for Tonight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5626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4200" b="1" dirty="0" smtClean="0">
                <a:solidFill>
                  <a:schemeClr val="tx2"/>
                </a:solidFill>
              </a:rPr>
              <a:t>We Are </a:t>
            </a:r>
            <a:r>
              <a:rPr lang="en-US" sz="4200" b="1" dirty="0">
                <a:solidFill>
                  <a:schemeClr val="tx2"/>
                </a:solidFill>
              </a:rPr>
              <a:t>G</a:t>
            </a:r>
            <a:r>
              <a:rPr lang="en-US" sz="4200" b="1" dirty="0" smtClean="0">
                <a:solidFill>
                  <a:schemeClr val="tx2"/>
                </a:solidFill>
              </a:rPr>
              <a:t>oing to Have a </a:t>
            </a:r>
            <a:r>
              <a:rPr lang="en-US" sz="4200" b="1" dirty="0">
                <a:solidFill>
                  <a:schemeClr val="tx2"/>
                </a:solidFill>
              </a:rPr>
              <a:t>G</a:t>
            </a:r>
            <a:r>
              <a:rPr lang="en-US" sz="4200" b="1" dirty="0" smtClean="0">
                <a:solidFill>
                  <a:schemeClr val="tx2"/>
                </a:solidFill>
              </a:rPr>
              <a:t>reat </a:t>
            </a:r>
            <a:r>
              <a:rPr lang="en-US" sz="4200" b="1" dirty="0">
                <a:solidFill>
                  <a:schemeClr val="tx2"/>
                </a:solidFill>
              </a:rPr>
              <a:t>Y</a:t>
            </a:r>
            <a:r>
              <a:rPr lang="en-US" sz="4200" b="1" dirty="0" smtClean="0">
                <a:solidFill>
                  <a:schemeClr val="tx2"/>
                </a:solidFill>
              </a:rPr>
              <a:t>ear!</a:t>
            </a:r>
          </a:p>
          <a:p>
            <a:pPr algn="ctr">
              <a:buNone/>
            </a:pPr>
            <a:endParaRPr lang="en-US" sz="4200" b="1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US" sz="3500" dirty="0" smtClean="0"/>
              <a:t> </a:t>
            </a:r>
          </a:p>
          <a:p>
            <a:r>
              <a:rPr lang="en-US" sz="3500" dirty="0" smtClean="0"/>
              <a:t>Team work is important. Your support and encouragement will make a difference.</a:t>
            </a:r>
            <a:endParaRPr lang="en-US" sz="3500" dirty="0"/>
          </a:p>
          <a:p>
            <a:r>
              <a:rPr lang="en-US" sz="3500" dirty="0" smtClean="0"/>
              <a:t>Any questions? I am always an e-mail away!</a:t>
            </a:r>
          </a:p>
          <a:p>
            <a:pPr marL="0" indent="0">
              <a:buNone/>
            </a:pPr>
            <a:r>
              <a:rPr lang="en-US" sz="3500" dirty="0"/>
              <a:t> </a:t>
            </a:r>
            <a:r>
              <a:rPr lang="en-US" sz="3500" dirty="0" smtClean="0"/>
              <a:t>                       </a:t>
            </a:r>
            <a:r>
              <a:rPr lang="en-US" sz="3500" b="1" i="1" dirty="0" smtClean="0">
                <a:solidFill>
                  <a:schemeClr val="tx2"/>
                </a:solidFill>
                <a:hlinkClick r:id="rId2"/>
              </a:rPr>
              <a:t>xili@vbschools.com</a:t>
            </a:r>
            <a:endParaRPr lang="en-US" sz="3500" b="1" i="1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US" sz="3600" b="1" dirty="0" smtClean="0">
                <a:solidFill>
                  <a:schemeClr val="tx2"/>
                </a:solidFill>
              </a:rPr>
              <a:t>Thanks</a:t>
            </a:r>
            <a:endParaRPr lang="en-US" sz="3600" b="1" dirty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US" sz="3600" b="1" dirty="0" smtClean="0">
                <a:solidFill>
                  <a:schemeClr val="tx2"/>
                </a:solidFill>
              </a:rPr>
              <a:t>Have </a:t>
            </a:r>
            <a:r>
              <a:rPr lang="en-US" sz="3600" b="1" smtClean="0">
                <a:solidFill>
                  <a:schemeClr val="tx2"/>
                </a:solidFill>
              </a:rPr>
              <a:t>a good </a:t>
            </a:r>
            <a:r>
              <a:rPr lang="en-US" sz="3600" b="1" dirty="0" smtClean="0">
                <a:solidFill>
                  <a:schemeClr val="tx2"/>
                </a:solidFill>
              </a:rPr>
              <a:t>night!</a:t>
            </a:r>
            <a:endParaRPr lang="en-US" sz="3600" b="1" dirty="0">
              <a:solidFill>
                <a:schemeClr val="tx2"/>
              </a:solidFill>
            </a:endParaRPr>
          </a:p>
          <a:p>
            <a:endParaRPr lang="en-US" sz="3500" b="1" i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3500" dirty="0" smtClean="0"/>
          </a:p>
          <a:p>
            <a:endParaRPr lang="en-US" sz="3500" dirty="0" smtClean="0"/>
          </a:p>
        </p:txBody>
      </p:sp>
      <p:sp>
        <p:nvSpPr>
          <p:cNvPr id="4" name="Smiley Face 3"/>
          <p:cNvSpPr/>
          <p:nvPr/>
        </p:nvSpPr>
        <p:spPr>
          <a:xfrm>
            <a:off x="4572000" y="1485900"/>
            <a:ext cx="2143397" cy="12192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1371600"/>
            <a:ext cx="1181100" cy="1447800"/>
          </a:xfrm>
          <a:prstGeom prst="rect">
            <a:avLst/>
          </a:prstGeom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304800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Geometry Honors                                          Curriculum Overview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86800" cy="6096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The Curriculum</a:t>
            </a:r>
          </a:p>
          <a:p>
            <a:r>
              <a:rPr lang="en-US" sz="2400" dirty="0" smtClean="0"/>
              <a:t>Unit 1     </a:t>
            </a:r>
            <a:r>
              <a:rPr lang="en-US" sz="2400" dirty="0"/>
              <a:t>Reasoning and Proof</a:t>
            </a:r>
            <a:r>
              <a:rPr lang="en-US" sz="2400" b="1" dirty="0"/>
              <a:t>                             </a:t>
            </a:r>
            <a:r>
              <a:rPr lang="en-US" sz="2400" b="1" dirty="0" smtClean="0"/>
              <a:t>    </a:t>
            </a:r>
            <a:r>
              <a:rPr lang="en-US" sz="2400" dirty="0" smtClean="0"/>
              <a:t>8 Blocks</a:t>
            </a:r>
          </a:p>
          <a:p>
            <a:r>
              <a:rPr lang="en-US" sz="2400" dirty="0"/>
              <a:t>Unit 2 </a:t>
            </a:r>
            <a:r>
              <a:rPr lang="en-US" sz="2400" dirty="0" smtClean="0"/>
              <a:t>    Foundations of Geometry                       10 Blocks	</a:t>
            </a:r>
          </a:p>
          <a:p>
            <a:r>
              <a:rPr lang="en-US" sz="2400" dirty="0" smtClean="0"/>
              <a:t>Unit 3     Lines and Their Relationships                5 Blocks</a:t>
            </a:r>
          </a:p>
          <a:p>
            <a:r>
              <a:rPr lang="en-US" sz="2400" dirty="0" smtClean="0"/>
              <a:t>Unit 4     Triangles and Their Relationships         11 Blocks	</a:t>
            </a:r>
          </a:p>
          <a:p>
            <a:r>
              <a:rPr lang="en-US" sz="2400" dirty="0" smtClean="0"/>
              <a:t>Unit 5     Proportions and Similarity                     6 Blocks</a:t>
            </a:r>
          </a:p>
          <a:p>
            <a:pPr marL="0" indent="0">
              <a:buNone/>
            </a:pPr>
            <a:r>
              <a:rPr lang="en-US" sz="2400" b="1" dirty="0" smtClean="0"/>
              <a:t>                  Mid Year Assessment (January)</a:t>
            </a:r>
            <a:endParaRPr lang="en-US" sz="2400" dirty="0" smtClean="0"/>
          </a:p>
          <a:p>
            <a:r>
              <a:rPr lang="en-US" sz="2400" dirty="0" smtClean="0"/>
              <a:t>Unit 6     Right Triangles                                         7 Blocks</a:t>
            </a:r>
          </a:p>
          <a:p>
            <a:r>
              <a:rPr lang="en-US" sz="2400" dirty="0" smtClean="0"/>
              <a:t>Unit 7     Polygons and Quadrilaterals                   6 Blocks</a:t>
            </a:r>
          </a:p>
          <a:p>
            <a:r>
              <a:rPr lang="en-US" sz="2400" dirty="0" smtClean="0"/>
              <a:t>Unit 8     Circles                                                       8 Blocks</a:t>
            </a:r>
          </a:p>
          <a:p>
            <a:r>
              <a:rPr lang="en-US" sz="2400" dirty="0" smtClean="0"/>
              <a:t>Unit </a:t>
            </a:r>
            <a:r>
              <a:rPr lang="en-US" sz="2400" dirty="0"/>
              <a:t>9</a:t>
            </a:r>
            <a:r>
              <a:rPr lang="en-US" sz="2400" dirty="0" smtClean="0"/>
              <a:t>     Area and Volume                                     6 Blocks</a:t>
            </a:r>
          </a:p>
          <a:p>
            <a:r>
              <a:rPr lang="en-US" sz="2400" dirty="0" smtClean="0"/>
              <a:t>Unit 10   </a:t>
            </a:r>
            <a:r>
              <a:rPr lang="en-US" sz="2400" dirty="0"/>
              <a:t> </a:t>
            </a:r>
            <a:r>
              <a:rPr lang="en-US" sz="2400" dirty="0" smtClean="0"/>
              <a:t>Transformations                                      5 Blocks</a:t>
            </a:r>
          </a:p>
          <a:p>
            <a:pPr>
              <a:buNone/>
            </a:pPr>
            <a:r>
              <a:rPr lang="en-US" sz="2400" dirty="0" smtClean="0"/>
              <a:t>                  </a:t>
            </a:r>
            <a:r>
              <a:rPr lang="en-US" sz="2400" b="1" dirty="0" smtClean="0"/>
              <a:t>SOL Test  (in May)</a:t>
            </a:r>
          </a:p>
          <a:p>
            <a:pPr>
              <a:buNone/>
            </a:pPr>
            <a:r>
              <a:rPr lang="en-US" sz="2400" b="1" dirty="0" smtClean="0"/>
              <a:t>                   Advanced Math Topics/Algebra </a:t>
            </a:r>
            <a:r>
              <a:rPr lang="en-US" sz="2400" b="1" dirty="0"/>
              <a:t>R</a:t>
            </a:r>
            <a:r>
              <a:rPr lang="en-US" sz="2400" b="1" dirty="0" smtClean="0"/>
              <a:t>eview </a:t>
            </a:r>
          </a:p>
          <a:p>
            <a:endParaRPr lang="en-US" sz="2400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4419600"/>
            <a:ext cx="13239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3100" dirty="0" smtClean="0">
                <a:solidFill>
                  <a:srgbClr val="7030A0"/>
                </a:solidFill>
              </a:rPr>
              <a:t>Geometry Honors              What to Be Happening in Class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632460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n-US" sz="4800" b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sz="11200" b="1" dirty="0" smtClean="0">
                <a:solidFill>
                  <a:schemeClr val="tx2"/>
                </a:solidFill>
              </a:rPr>
              <a:t>What Is </a:t>
            </a:r>
            <a:r>
              <a:rPr lang="en-US" sz="11200" b="1" dirty="0">
                <a:solidFill>
                  <a:schemeClr val="tx2"/>
                </a:solidFill>
              </a:rPr>
              <a:t>G</a:t>
            </a:r>
            <a:r>
              <a:rPr lang="en-US" sz="11200" b="1" dirty="0" smtClean="0">
                <a:solidFill>
                  <a:schemeClr val="tx2"/>
                </a:solidFill>
              </a:rPr>
              <a:t>oing to be Happening in Class?</a:t>
            </a:r>
            <a:r>
              <a:rPr lang="en-US" sz="9600" b="1" dirty="0" smtClean="0">
                <a:solidFill>
                  <a:schemeClr val="tx2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200" dirty="0" smtClean="0"/>
              <a:t>Students</a:t>
            </a:r>
            <a:r>
              <a:rPr lang="en-US" sz="11200" b="1" dirty="0" smtClean="0"/>
              <a:t> </a:t>
            </a:r>
            <a:r>
              <a:rPr lang="en-US" sz="11200" dirty="0" smtClean="0"/>
              <a:t>will explore properties and relationships of geometric figures </a:t>
            </a:r>
            <a:r>
              <a:rPr lang="en-US" sz="11200" dirty="0"/>
              <a:t>through </a:t>
            </a:r>
            <a:r>
              <a:rPr lang="en-US" sz="11200" dirty="0" smtClean="0"/>
              <a:t>purposeful </a:t>
            </a:r>
            <a:r>
              <a:rPr lang="en-US" sz="11200" dirty="0" smtClean="0">
                <a:solidFill>
                  <a:schemeClr val="accent2"/>
                </a:solidFill>
              </a:rPr>
              <a:t>student centered, inquiry based, and technology </a:t>
            </a:r>
            <a:r>
              <a:rPr lang="en-US" sz="11200" dirty="0">
                <a:solidFill>
                  <a:schemeClr val="accent2"/>
                </a:solidFill>
              </a:rPr>
              <a:t>enhanced </a:t>
            </a:r>
            <a:r>
              <a:rPr lang="en-US" sz="11200" dirty="0" smtClean="0"/>
              <a:t>learning activities. They will prove </a:t>
            </a:r>
            <a:r>
              <a:rPr lang="en-US" sz="11200" dirty="0"/>
              <a:t>and </a:t>
            </a:r>
            <a:r>
              <a:rPr lang="en-US" sz="11200" dirty="0" smtClean="0"/>
              <a:t>build system of knowledge </a:t>
            </a:r>
            <a:r>
              <a:rPr lang="en-US" sz="11200" dirty="0"/>
              <a:t>with the power of logical </a:t>
            </a:r>
            <a:r>
              <a:rPr lang="en-US" sz="11200" dirty="0" smtClean="0"/>
              <a:t>reasoning (remember proofs?). Students will create geometry constructions</a:t>
            </a:r>
            <a:r>
              <a:rPr lang="en-US" sz="11200" dirty="0"/>
              <a:t>, measure figures, observe patterns, discuss </a:t>
            </a:r>
            <a:r>
              <a:rPr lang="en-US" sz="11200" dirty="0" smtClean="0"/>
              <a:t>findings</a:t>
            </a:r>
            <a:r>
              <a:rPr lang="en-US" sz="11200" dirty="0"/>
              <a:t>, write </a:t>
            </a:r>
            <a:r>
              <a:rPr lang="en-US" sz="11200" dirty="0" smtClean="0"/>
              <a:t>own definitions</a:t>
            </a:r>
            <a:r>
              <a:rPr lang="en-US" sz="11200" dirty="0"/>
              <a:t>, and </a:t>
            </a:r>
            <a:r>
              <a:rPr lang="en-US" sz="11200" dirty="0" smtClean="0"/>
              <a:t>formulate own conjectures, use geometric models to solve problems – In short, students will </a:t>
            </a:r>
            <a:r>
              <a:rPr lang="en-US" sz="11200" dirty="0">
                <a:solidFill>
                  <a:schemeClr val="accent2"/>
                </a:solidFill>
              </a:rPr>
              <a:t>discover &amp; </a:t>
            </a:r>
            <a:r>
              <a:rPr lang="en-US" sz="11200" dirty="0" smtClean="0">
                <a:solidFill>
                  <a:schemeClr val="accent2"/>
                </a:solidFill>
              </a:rPr>
              <a:t>construct </a:t>
            </a:r>
            <a:r>
              <a:rPr lang="en-US" sz="11200" dirty="0" smtClean="0"/>
              <a:t>in the processes</a:t>
            </a:r>
            <a:endParaRPr lang="en-US" sz="1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1200" dirty="0" smtClean="0"/>
              <a:t>Students will develop </a:t>
            </a:r>
            <a:r>
              <a:rPr lang="en-US" sz="11200" dirty="0">
                <a:solidFill>
                  <a:schemeClr val="accent2"/>
                </a:solidFill>
              </a:rPr>
              <a:t>problem solving and critical thinking </a:t>
            </a:r>
            <a:r>
              <a:rPr lang="en-US" sz="1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skills, </a:t>
            </a:r>
            <a:r>
              <a:rPr lang="en-US" sz="11200" dirty="0" smtClean="0"/>
              <a:t>apply geometry to </a:t>
            </a:r>
            <a:r>
              <a:rPr lang="en-US" sz="1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practical contexts (STEM), </a:t>
            </a:r>
            <a:r>
              <a:rPr lang="en-US" sz="11200" dirty="0" smtClean="0"/>
              <a:t>and </a:t>
            </a:r>
            <a:r>
              <a:rPr lang="en-US" sz="1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connect </a:t>
            </a:r>
            <a:r>
              <a:rPr lang="en-US" sz="11200" dirty="0" smtClean="0"/>
              <a:t>their learning </a:t>
            </a:r>
            <a:r>
              <a:rPr lang="en-US" sz="1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to advanced math.</a:t>
            </a:r>
            <a:r>
              <a:rPr lang="en-US" sz="11200" dirty="0" smtClean="0"/>
              <a:t> Instruction is </a:t>
            </a:r>
            <a:r>
              <a:rPr lang="en-US" sz="1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concept-based</a:t>
            </a:r>
            <a:r>
              <a:rPr lang="en-US" sz="11200" dirty="0" smtClean="0"/>
              <a:t> and authentic in nature.</a:t>
            </a:r>
            <a:endParaRPr lang="en-US" sz="11200" b="1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763" y="334392"/>
            <a:ext cx="8229600" cy="304800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Geometry Honors                                                 Course Sequence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637" y="549499"/>
            <a:ext cx="8229600" cy="446532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dirty="0">
                <a:solidFill>
                  <a:schemeClr val="tx2"/>
                </a:solidFill>
              </a:rPr>
              <a:t>Course Sequence</a:t>
            </a:r>
            <a:endParaRPr lang="en-US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 smtClean="0"/>
              <a:t>Typical </a:t>
            </a:r>
            <a:r>
              <a:rPr lang="en-US" dirty="0"/>
              <a:t>Course Sequence for students taking Geometry Honors </a:t>
            </a:r>
            <a:r>
              <a:rPr lang="en-US" dirty="0" smtClean="0"/>
              <a:t>in 8</a:t>
            </a:r>
            <a:r>
              <a:rPr lang="en-US" baseline="30000" dirty="0" smtClean="0"/>
              <a:t>th</a:t>
            </a:r>
            <a:r>
              <a:rPr lang="en-US" dirty="0" smtClean="0"/>
              <a:t> grade(Note</a:t>
            </a:r>
            <a:r>
              <a:rPr lang="en-US" dirty="0"/>
              <a:t>: other sequences are available</a:t>
            </a:r>
            <a:r>
              <a:rPr lang="en-US" dirty="0" smtClean="0"/>
              <a:t>):</a:t>
            </a:r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637" y="1981200"/>
            <a:ext cx="7467600" cy="478536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947589"/>
            <a:ext cx="990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304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Geometry Honors                          Course Info &amp; Textbook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791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chemeClr val="tx2"/>
                </a:solidFill>
              </a:rPr>
              <a:t>Course </a:t>
            </a:r>
            <a:r>
              <a:rPr lang="en-US" sz="2400" b="1" dirty="0" smtClean="0">
                <a:solidFill>
                  <a:schemeClr val="tx2"/>
                </a:solidFill>
              </a:rPr>
              <a:t>Info &amp; </a:t>
            </a:r>
            <a:r>
              <a:rPr lang="en-US" sz="2400" b="1" dirty="0">
                <a:solidFill>
                  <a:schemeClr val="tx2"/>
                </a:solidFill>
              </a:rPr>
              <a:t>Textbook</a:t>
            </a:r>
            <a:endParaRPr lang="en-US" sz="2400" b="1" dirty="0" smtClean="0">
              <a:solidFill>
                <a:schemeClr val="tx2"/>
              </a:solidFill>
            </a:endParaRPr>
          </a:p>
          <a:p>
            <a:r>
              <a:rPr lang="en-US" sz="2400" b="1" dirty="0" smtClean="0"/>
              <a:t>High School Credit Course</a:t>
            </a:r>
            <a:r>
              <a:rPr lang="en-US" sz="2400" dirty="0" smtClean="0"/>
              <a:t>; SOLs test in May</a:t>
            </a:r>
            <a:endParaRPr lang="en-US" sz="1000" dirty="0" smtClean="0"/>
          </a:p>
          <a:p>
            <a:r>
              <a:rPr lang="en-US" sz="2400" b="1" dirty="0" smtClean="0"/>
              <a:t>High school attendance policy</a:t>
            </a:r>
            <a:r>
              <a:rPr lang="en-US" sz="2400" dirty="0" smtClean="0"/>
              <a:t> applies (No more than 6 absences per semester, excused or unexcused)</a:t>
            </a:r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en-US" sz="2400" b="1" dirty="0" smtClean="0"/>
              <a:t>Textbook (Online version not available)</a:t>
            </a:r>
          </a:p>
          <a:p>
            <a:pPr>
              <a:buNone/>
            </a:pPr>
            <a:r>
              <a:rPr lang="en-US" sz="2400" dirty="0" smtClean="0"/>
              <a:t>    -A class set of hard copies available in classroom</a:t>
            </a:r>
            <a:endParaRPr lang="en-US" sz="1000" dirty="0" smtClean="0"/>
          </a:p>
          <a:p>
            <a:pPr>
              <a:buNone/>
            </a:pPr>
            <a:r>
              <a:rPr lang="en-US" sz="2400" dirty="0" smtClean="0"/>
              <a:t>    -A limited </a:t>
            </a:r>
            <a:r>
              <a:rPr lang="en-US" sz="2400" dirty="0"/>
              <a:t>#</a:t>
            </a:r>
            <a:r>
              <a:rPr lang="en-US" sz="2400" dirty="0" smtClean="0"/>
              <a:t> of hardcopies &amp; CDs available for</a:t>
            </a:r>
          </a:p>
          <a:p>
            <a:pPr>
              <a:buNone/>
            </a:pPr>
            <a:r>
              <a:rPr lang="en-US" sz="2400" dirty="0" smtClean="0"/>
              <a:t>     checkout upon request. 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b="1" dirty="0" smtClean="0"/>
              <a:t> Online Resource </a:t>
            </a:r>
            <a:r>
              <a:rPr lang="en-US" sz="2400" dirty="0" smtClean="0"/>
              <a:t>for </a:t>
            </a:r>
            <a:r>
              <a:rPr lang="en-US" sz="2400" b="1" dirty="0" smtClean="0"/>
              <a:t>Geometry Constructions</a:t>
            </a:r>
            <a:r>
              <a:rPr lang="en-US" sz="2400" dirty="0" smtClean="0"/>
              <a:t>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smtClean="0">
                <a:hlinkClick r:id="rId2"/>
              </a:rPr>
              <a:t>www.mathopenref.com</a:t>
            </a:r>
            <a:r>
              <a:rPr lang="en-US" sz="2400" dirty="0" smtClean="0"/>
              <a:t>: Visual step-by-step instructions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    </a:t>
            </a:r>
            <a:endParaRPr lang="en-US" sz="2400" dirty="0"/>
          </a:p>
          <a:p>
            <a:pPr marL="0" indent="0">
              <a:buNone/>
            </a:pPr>
            <a:endParaRPr lang="en-US" sz="2400" u="sng" dirty="0" smtClean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1866900"/>
            <a:ext cx="11049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00700" y="3543300"/>
            <a:ext cx="28194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3274"/>
            <a:ext cx="8229600" cy="284069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Geometry Honors                                                                 Supplies 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 fontScale="62500" lnSpcReduction="20000"/>
          </a:bodyPr>
          <a:lstStyle/>
          <a:p>
            <a:pPr marL="0" lvl="0" indent="0" algn="ctr">
              <a:buNone/>
            </a:pPr>
            <a:r>
              <a:rPr lang="en-US" sz="3400" b="1" dirty="0" smtClean="0">
                <a:solidFill>
                  <a:schemeClr val="tx2"/>
                </a:solidFill>
                <a:latin typeface="Constantia" panose="02030602050306030303" pitchFamily="18" charset="0"/>
                <a:cs typeface="Times New Roman" pitchFamily="18" charset="0"/>
              </a:rPr>
              <a:t>Supplies Needed</a:t>
            </a:r>
          </a:p>
          <a:p>
            <a:pPr lvl="0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Compass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(able to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lock / non-slipping)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Ruler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(cm and in)</a:t>
            </a:r>
          </a:p>
          <a:p>
            <a:pPr lvl="0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Protractor 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Online calculator: </a:t>
            </a:r>
            <a:r>
              <a:rPr lang="en-US" sz="3800" i="1" u="sng" dirty="0">
                <a:hlinkClick r:id="rId2"/>
              </a:rPr>
              <a:t>https://</a:t>
            </a:r>
            <a:r>
              <a:rPr lang="en-US" sz="3800" i="1" u="sng" dirty="0" smtClean="0">
                <a:hlinkClick r:id="rId2"/>
              </a:rPr>
              <a:t>www.desmos.com/scientific</a:t>
            </a:r>
            <a:endParaRPr lang="en-US" sz="3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TI 83 /84 Plus calculator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check out (optional)</a:t>
            </a:r>
          </a:p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Binder with dividers and graph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paper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Pencils and colored pencils/pens</a:t>
            </a:r>
          </a:p>
          <a:p>
            <a:pPr lvl="0">
              <a:spcAft>
                <a:spcPts val="300"/>
              </a:spcAft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Geometer (Stencil)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is optional 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spcAft>
                <a:spcPts val="300"/>
              </a:spcAft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lang="en-US" sz="4100" dirty="0" smtClean="0">
                <a:latin typeface="Times New Roman" pitchFamily="18" charset="0"/>
                <a:cs typeface="Times New Roman" pitchFamily="18" charset="0"/>
              </a:rPr>
              <a:t>Sample Compasses:</a:t>
            </a:r>
            <a:endParaRPr lang="en-US" sz="4000" dirty="0" smtClean="0"/>
          </a:p>
          <a:p>
            <a:pPr>
              <a:buNone/>
            </a:pPr>
            <a:r>
              <a:rPr lang="en-US" sz="4000" dirty="0"/>
              <a:t>  </a:t>
            </a:r>
            <a:r>
              <a:rPr lang="en-US" sz="4000" dirty="0" smtClean="0"/>
              <a:t>  Make sure it holds / locks tight (non-slipping).</a:t>
            </a:r>
          </a:p>
          <a:p>
            <a:pPr>
              <a:buNone/>
            </a:pPr>
            <a:endParaRPr lang="en-US" sz="9600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96137" y="2594722"/>
            <a:ext cx="130492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0424" y="5021419"/>
            <a:ext cx="561975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91261" y="5157787"/>
            <a:ext cx="6191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48600" y="5105400"/>
            <a:ext cx="828675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09800" y="5105400"/>
            <a:ext cx="6381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2000" y="5181600"/>
            <a:ext cx="8858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00800" y="5181600"/>
            <a:ext cx="9810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81875" y="1255732"/>
            <a:ext cx="620467" cy="907564"/>
          </a:xfrm>
          <a:prstGeom prst="rect">
            <a:avLst/>
          </a:prstGeom>
        </p:spPr>
      </p:pic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304800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Geometry                                                     Grading and Extra Help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533400"/>
            <a:ext cx="8534400" cy="60960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tx2"/>
                </a:solidFill>
              </a:rPr>
              <a:t>Grading and Extra Help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1700" b="1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</a:pPr>
            <a:r>
              <a:rPr lang="en-US" sz="3000" b="1" dirty="0" smtClean="0"/>
              <a:t>Grading System: Total Points </a:t>
            </a:r>
            <a:r>
              <a:rPr lang="en-US" sz="3000" dirty="0" smtClean="0"/>
              <a:t>based on a variety of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000" dirty="0" smtClean="0"/>
              <a:t>   </a:t>
            </a:r>
            <a:r>
              <a:rPr lang="en-US" sz="3000" dirty="0"/>
              <a:t>a</a:t>
            </a:r>
            <a:r>
              <a:rPr lang="en-US" sz="3000" dirty="0" smtClean="0"/>
              <a:t>ssessments (tests/quizzes, performance tasks,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000" dirty="0"/>
              <a:t> </a:t>
            </a:r>
            <a:r>
              <a:rPr lang="en-US" sz="3000" dirty="0" smtClean="0"/>
              <a:t>  constructions, etc.)</a:t>
            </a:r>
          </a:p>
          <a:p>
            <a:pPr>
              <a:spcBef>
                <a:spcPts val="0"/>
              </a:spcBef>
            </a:pPr>
            <a:r>
              <a:rPr lang="en-US" sz="3000" b="1" dirty="0" smtClean="0"/>
              <a:t>Grading focuses </a:t>
            </a:r>
            <a:r>
              <a:rPr lang="en-US" sz="3000" b="1" dirty="0"/>
              <a:t>on </a:t>
            </a:r>
            <a:r>
              <a:rPr lang="en-US" sz="3000" b="1" dirty="0" smtClean="0"/>
              <a:t>process </a:t>
            </a:r>
            <a:r>
              <a:rPr lang="en-US" sz="3000" b="1" dirty="0"/>
              <a:t>and </a:t>
            </a:r>
            <a:r>
              <a:rPr lang="en-US" sz="3000" b="1" dirty="0" smtClean="0"/>
              <a:t>correct </a:t>
            </a:r>
            <a:r>
              <a:rPr lang="en-US" sz="3000" dirty="0" smtClean="0"/>
              <a:t>answers</a:t>
            </a:r>
            <a:r>
              <a:rPr lang="en-US" sz="3000" dirty="0"/>
              <a:t>. </a:t>
            </a:r>
            <a:endParaRPr lang="en-US" sz="3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3000" dirty="0"/>
              <a:t> </a:t>
            </a:r>
            <a:r>
              <a:rPr lang="en-US" sz="3000" dirty="0" smtClean="0"/>
              <a:t>  Partial </a:t>
            </a:r>
            <a:r>
              <a:rPr lang="en-US" sz="3000" dirty="0"/>
              <a:t>credit may be given if work is shown</a:t>
            </a:r>
            <a:r>
              <a:rPr lang="en-US" sz="30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000" dirty="0" smtClean="0"/>
              <a:t>   Some assessments may be completed at home.</a:t>
            </a:r>
            <a:endParaRPr lang="en-US" sz="1400" dirty="0" smtClean="0"/>
          </a:p>
          <a:p>
            <a:r>
              <a:rPr lang="en-US" sz="3000" b="1" dirty="0" smtClean="0"/>
              <a:t>Completing assignments </a:t>
            </a:r>
            <a:r>
              <a:rPr lang="en-US" sz="3000" dirty="0" smtClean="0"/>
              <a:t>is very important.</a:t>
            </a:r>
          </a:p>
          <a:p>
            <a:pPr>
              <a:buNone/>
            </a:pPr>
            <a:r>
              <a:rPr lang="en-US" sz="3000" dirty="0" smtClean="0"/>
              <a:t>   Corrections, if offered, is for students to </a:t>
            </a:r>
            <a:r>
              <a:rPr lang="en-US" sz="3000" b="1" dirty="0" smtClean="0">
                <a:solidFill>
                  <a:schemeClr val="accent2"/>
                </a:solidFill>
              </a:rPr>
              <a:t>re-learn</a:t>
            </a:r>
            <a:r>
              <a:rPr lang="en-US" sz="3000" dirty="0" smtClean="0">
                <a:solidFill>
                  <a:schemeClr val="accent2"/>
                </a:solidFill>
              </a:rPr>
              <a:t> </a:t>
            </a:r>
            <a:r>
              <a:rPr lang="en-US" sz="3000" b="1" dirty="0" smtClean="0">
                <a:solidFill>
                  <a:schemeClr val="accent2"/>
                </a:solidFill>
              </a:rPr>
              <a:t>concepts</a:t>
            </a:r>
            <a:r>
              <a:rPr lang="en-US" sz="3000" dirty="0" smtClean="0">
                <a:solidFill>
                  <a:schemeClr val="accent2"/>
                </a:solidFill>
              </a:rPr>
              <a:t> </a:t>
            </a:r>
            <a:r>
              <a:rPr lang="en-US" sz="3000" dirty="0" smtClean="0"/>
              <a:t>and</a:t>
            </a:r>
            <a:r>
              <a:rPr lang="en-US" sz="3000" dirty="0" smtClean="0">
                <a:solidFill>
                  <a:schemeClr val="accent2"/>
                </a:solidFill>
              </a:rPr>
              <a:t> </a:t>
            </a:r>
            <a:r>
              <a:rPr lang="en-US" sz="3000" b="1" dirty="0" smtClean="0">
                <a:solidFill>
                  <a:schemeClr val="accent2"/>
                </a:solidFill>
              </a:rPr>
              <a:t>improve grades. </a:t>
            </a:r>
          </a:p>
          <a:p>
            <a:r>
              <a:rPr lang="en-US" sz="3000" b="1" dirty="0" smtClean="0"/>
              <a:t>Tutoring / Extra Help </a:t>
            </a:r>
            <a:r>
              <a:rPr lang="en-US" sz="3000" dirty="0" smtClean="0"/>
              <a:t>available after school on designated day(s). Extra help sessions available during lunch bells</a:t>
            </a:r>
            <a:r>
              <a:rPr lang="en-US" sz="2800" dirty="0" smtClean="0"/>
              <a:t>. Students can ask questions, get work caught up, or work on assignments.</a:t>
            </a:r>
          </a:p>
          <a:p>
            <a:endParaRPr lang="en-US" sz="13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304800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Geometry Honors                                                          Assignments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686800" cy="5791200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Assignments / Homework</a:t>
            </a:r>
          </a:p>
          <a:p>
            <a:r>
              <a:rPr lang="en-US" sz="2400" b="1" dirty="0" smtClean="0"/>
              <a:t>All assignments </a:t>
            </a:r>
            <a:r>
              <a:rPr lang="en-US" sz="2400" b="1" dirty="0"/>
              <a:t>are </a:t>
            </a:r>
            <a:r>
              <a:rPr lang="en-US" sz="2400" b="1" dirty="0" smtClean="0"/>
              <a:t>purposeful and meaningful.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</a:t>
            </a:r>
            <a:r>
              <a:rPr lang="en-US" sz="2400" dirty="0" smtClean="0"/>
              <a:t> HW: </a:t>
            </a:r>
            <a:r>
              <a:rPr lang="en-US" sz="2400" dirty="0" smtClean="0">
                <a:solidFill>
                  <a:schemeClr val="accent2"/>
                </a:solidFill>
              </a:rPr>
              <a:t>Extension</a:t>
            </a:r>
            <a:r>
              <a:rPr lang="en-US" sz="2400" dirty="0" smtClean="0"/>
              <a:t> of class or </a:t>
            </a:r>
            <a:r>
              <a:rPr lang="en-US" sz="2400" dirty="0">
                <a:solidFill>
                  <a:schemeClr val="accent2"/>
                </a:solidFill>
              </a:rPr>
              <a:t>R</a:t>
            </a:r>
            <a:r>
              <a:rPr lang="en-US" sz="2400" dirty="0" smtClean="0">
                <a:solidFill>
                  <a:schemeClr val="accent2"/>
                </a:solidFill>
              </a:rPr>
              <a:t>einforcement</a:t>
            </a:r>
            <a:r>
              <a:rPr lang="en-US" sz="2400" dirty="0" smtClean="0"/>
              <a:t> of concepts / skills</a:t>
            </a:r>
          </a:p>
          <a:p>
            <a:r>
              <a:rPr lang="en-US" sz="2400" b="1" dirty="0" smtClean="0"/>
              <a:t>Not completing HW will impact grades. Why?</a:t>
            </a:r>
          </a:p>
          <a:p>
            <a:pPr marL="0" indent="0">
              <a:buNone/>
            </a:pPr>
            <a:r>
              <a:rPr lang="en-US" sz="2400" b="1" dirty="0" smtClean="0"/>
              <a:t>    </a:t>
            </a:r>
            <a:r>
              <a:rPr lang="en-US" sz="2400" dirty="0" smtClean="0"/>
              <a:t>although homework does not count in grading</a:t>
            </a:r>
            <a:endParaRPr lang="en-US" sz="2400" b="1" dirty="0" smtClean="0"/>
          </a:p>
          <a:p>
            <a:r>
              <a:rPr lang="en-US" sz="2400" b="1" dirty="0" smtClean="0"/>
              <a:t>Daily HW (why) </a:t>
            </a:r>
            <a:r>
              <a:rPr lang="en-US" sz="2400" dirty="0" smtClean="0"/>
              <a:t>Posted on board. Check online, Due next day</a:t>
            </a:r>
          </a:p>
          <a:p>
            <a:r>
              <a:rPr lang="en-US" sz="2400" b="1" dirty="0" smtClean="0"/>
              <a:t>HW: </a:t>
            </a:r>
            <a:r>
              <a:rPr lang="en-US" sz="2400" b="1" dirty="0"/>
              <a:t>F</a:t>
            </a:r>
            <a:r>
              <a:rPr lang="en-US" sz="2400" b="1" dirty="0" smtClean="0"/>
              <a:t>inish classwork. </a:t>
            </a:r>
            <a:r>
              <a:rPr lang="en-US" sz="2400" dirty="0" smtClean="0"/>
              <a:t>Paper is both Notes and </a:t>
            </a:r>
            <a:r>
              <a:rPr lang="en-US" sz="2400" dirty="0"/>
              <a:t>s</a:t>
            </a:r>
            <a:r>
              <a:rPr lang="en-US" sz="2400" dirty="0" smtClean="0"/>
              <a:t>kills practice</a:t>
            </a:r>
            <a:endParaRPr lang="en-US" sz="1000" dirty="0" smtClean="0"/>
          </a:p>
          <a:p>
            <a:r>
              <a:rPr lang="en-US" sz="2400" b="1" dirty="0" smtClean="0"/>
              <a:t>Show Work:  Beneficial to learning (teacher feedback)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                      </a:t>
            </a:r>
            <a:r>
              <a:rPr lang="en-US" sz="2400" dirty="0" smtClean="0"/>
              <a:t>- Thoughtfully attempt all problems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                          - Show steps needed to justify the answer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                          - Sketch / mark a diagram for figuring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                          - Check/Correct work with key. Ask Qs.</a:t>
            </a:r>
            <a:endParaRPr lang="en-US" sz="1000" dirty="0" smtClean="0"/>
          </a:p>
          <a:p>
            <a:pPr>
              <a:spcBef>
                <a:spcPts val="0"/>
              </a:spcBef>
            </a:pPr>
            <a:r>
              <a:rPr lang="en-US" sz="2400" b="1" dirty="0" smtClean="0"/>
              <a:t>Start HW </a:t>
            </a:r>
            <a:r>
              <a:rPr lang="en-US" sz="2400" b="1" dirty="0"/>
              <a:t>the night it is assigned</a:t>
            </a:r>
            <a:r>
              <a:rPr lang="en-US" sz="2400" dirty="0"/>
              <a:t>. </a:t>
            </a:r>
            <a:r>
              <a:rPr lang="en-US" sz="1800" dirty="0" smtClean="0"/>
              <a:t>Talk to teacher if special situation</a:t>
            </a:r>
          </a:p>
          <a:p>
            <a:r>
              <a:rPr lang="en-US" sz="2400" b="1" dirty="0"/>
              <a:t>Ask clarifying </a:t>
            </a:r>
            <a:r>
              <a:rPr lang="en-US" sz="2400" b="1" dirty="0" smtClean="0"/>
              <a:t>questions</a:t>
            </a:r>
            <a:r>
              <a:rPr lang="en-US" sz="2400" dirty="0" smtClean="0"/>
              <a:t>. Refer to key concepts, examples, Come for help next day.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267200"/>
            <a:ext cx="10001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4267200"/>
            <a:ext cx="1247775" cy="1158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399288"/>
          </a:xfrm>
        </p:spPr>
        <p:txBody>
          <a:bodyPr>
            <a:normAutofit fontScale="90000"/>
          </a:bodyPr>
          <a:lstStyle/>
          <a:p>
            <a:r>
              <a:rPr lang="en-US" sz="2500" dirty="0">
                <a:solidFill>
                  <a:srgbClr val="7030A0"/>
                </a:solidFill>
              </a:rPr>
              <a:t>Geometry Honors                      </a:t>
            </a:r>
            <a:r>
              <a:rPr lang="en-US" sz="2500" dirty="0" smtClean="0">
                <a:solidFill>
                  <a:srgbClr val="7030A0"/>
                </a:solidFill>
              </a:rPr>
              <a:t>         Communication </a:t>
            </a:r>
            <a:r>
              <a:rPr lang="en-US" sz="2500" dirty="0">
                <a:solidFill>
                  <a:srgbClr val="7030A0"/>
                </a:solidFill>
              </a:rPr>
              <a:t>&amp; Parent Support</a:t>
            </a:r>
          </a:p>
        </p:txBody>
      </p:sp>
      <p:sp>
        <p:nvSpPr>
          <p:cNvPr id="3" name="Rectangle 2"/>
          <p:cNvSpPr/>
          <p:nvPr/>
        </p:nvSpPr>
        <p:spPr>
          <a:xfrm>
            <a:off x="643719" y="551688"/>
            <a:ext cx="81534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en-US" sz="1200" b="1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en-US" sz="2400" b="1" dirty="0" smtClean="0">
                <a:solidFill>
                  <a:schemeClr val="accent2"/>
                </a:solidFill>
              </a:rPr>
              <a:t>How </a:t>
            </a:r>
            <a:r>
              <a:rPr lang="en-US" sz="2400" b="1" dirty="0">
                <a:solidFill>
                  <a:schemeClr val="accent2"/>
                </a:solidFill>
              </a:rPr>
              <a:t>Can Parents Facilitate Student Success</a:t>
            </a:r>
            <a:r>
              <a:rPr lang="en-US" sz="2400" b="1" dirty="0" smtClean="0">
                <a:solidFill>
                  <a:schemeClr val="accent2"/>
                </a:solidFill>
              </a:rPr>
              <a:t>?</a:t>
            </a:r>
            <a:endParaRPr lang="en-US" sz="1200" dirty="0"/>
          </a:p>
          <a:p>
            <a:r>
              <a:rPr lang="en-US" sz="2400" b="1" dirty="0"/>
              <a:t>Communicate timely: </a:t>
            </a:r>
            <a:r>
              <a:rPr lang="en-US" sz="2400" dirty="0"/>
              <a:t>I am open to </a:t>
            </a:r>
            <a:r>
              <a:rPr lang="en-US" sz="2400" dirty="0" smtClean="0"/>
              <a:t>suggestions / ideas.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Happy </a:t>
            </a:r>
            <a:r>
              <a:rPr lang="en-US" sz="2400" dirty="0"/>
              <a:t>to hear from you. Email is:  </a:t>
            </a:r>
            <a:r>
              <a:rPr lang="en-US" sz="2400" i="1" u="sng" dirty="0" smtClean="0">
                <a:solidFill>
                  <a:schemeClr val="tx2"/>
                </a:solidFill>
                <a:hlinkClick r:id="rId2"/>
              </a:rPr>
              <a:t>xili@vbschools.com</a:t>
            </a:r>
            <a:endParaRPr lang="en-US" sz="2400" i="1" u="sng" dirty="0" smtClean="0">
              <a:solidFill>
                <a:schemeClr val="tx2"/>
              </a:solidFill>
            </a:endParaRPr>
          </a:p>
          <a:p>
            <a:endParaRPr lang="en-US" sz="1200" i="1" u="sng" dirty="0">
              <a:solidFill>
                <a:srgbClr val="7030A0"/>
              </a:solidFill>
            </a:endParaRPr>
          </a:p>
          <a:p>
            <a:r>
              <a:rPr lang="en-US" sz="2400" b="1" dirty="0" smtClean="0"/>
              <a:t>Stay </a:t>
            </a:r>
            <a:r>
              <a:rPr lang="en-US" sz="2400" b="1" dirty="0"/>
              <a:t>informed</a:t>
            </a:r>
            <a:r>
              <a:rPr lang="en-US" sz="2400" dirty="0"/>
              <a:t>: </a:t>
            </a:r>
            <a:r>
              <a:rPr lang="en-US" sz="2400" dirty="0" smtClean="0"/>
              <a:t>Class portal, </a:t>
            </a:r>
            <a:r>
              <a:rPr lang="en-US" sz="2400" dirty="0" err="1" smtClean="0"/>
              <a:t>ParentPortal</a:t>
            </a:r>
            <a:r>
              <a:rPr lang="en-US" sz="2400" dirty="0"/>
              <a:t>, </a:t>
            </a:r>
            <a:r>
              <a:rPr lang="en-US" sz="2400" dirty="0" err="1"/>
              <a:t>MySchool</a:t>
            </a:r>
            <a:r>
              <a:rPr lang="en-US" sz="2400" dirty="0"/>
              <a:t> </a:t>
            </a:r>
            <a:r>
              <a:rPr lang="en-US" sz="2400" dirty="0" smtClean="0"/>
              <a:t>Mail</a:t>
            </a:r>
            <a:endParaRPr lang="en-US" sz="2400" dirty="0"/>
          </a:p>
          <a:p>
            <a:r>
              <a:rPr lang="en-US" sz="2400" i="1" dirty="0"/>
              <a:t>     Is my student completing </a:t>
            </a:r>
            <a:r>
              <a:rPr lang="en-US" sz="2400" i="1" dirty="0" smtClean="0"/>
              <a:t>assignments </a:t>
            </a:r>
            <a:r>
              <a:rPr lang="en-US" sz="2400" i="1" dirty="0"/>
              <a:t>regularly </a:t>
            </a:r>
            <a:r>
              <a:rPr lang="en-US" sz="2400" i="1" dirty="0" smtClean="0"/>
              <a:t>and</a:t>
            </a:r>
          </a:p>
          <a:p>
            <a:r>
              <a:rPr lang="en-US" sz="2400" i="1" dirty="0"/>
              <a:t> </a:t>
            </a:r>
            <a:r>
              <a:rPr lang="en-US" sz="2400" i="1" dirty="0" smtClean="0"/>
              <a:t>    seeking clarification / help </a:t>
            </a:r>
            <a:r>
              <a:rPr lang="en-US" sz="2400" i="1" dirty="0"/>
              <a:t>when needed</a:t>
            </a:r>
            <a:r>
              <a:rPr lang="en-US" sz="2400" i="1" dirty="0" smtClean="0"/>
              <a:t>?</a:t>
            </a:r>
          </a:p>
          <a:p>
            <a:endParaRPr lang="en-US" sz="1200" dirty="0"/>
          </a:p>
          <a:p>
            <a:r>
              <a:rPr lang="en-US" sz="2400" b="1" dirty="0"/>
              <a:t>Be a</a:t>
            </a:r>
            <a:r>
              <a:rPr lang="en-US" sz="2400" dirty="0"/>
              <a:t> </a:t>
            </a:r>
            <a:r>
              <a:rPr lang="en-US" sz="2400" b="1" dirty="0"/>
              <a:t>Growth Mindset coach</a:t>
            </a:r>
            <a:r>
              <a:rPr lang="en-US" sz="2400" dirty="0"/>
              <a:t> – </a:t>
            </a:r>
            <a:r>
              <a:rPr lang="en-US" sz="2400" b="1" dirty="0"/>
              <a:t>Effort matters most.</a:t>
            </a:r>
          </a:p>
          <a:p>
            <a:r>
              <a:rPr lang="en-US" sz="2400" dirty="0"/>
              <a:t>    Time management </a:t>
            </a:r>
            <a:r>
              <a:rPr lang="en-US" sz="2400" dirty="0" smtClean="0"/>
              <a:t>helps. </a:t>
            </a:r>
          </a:p>
          <a:p>
            <a:endParaRPr lang="en-US" sz="1200" dirty="0"/>
          </a:p>
          <a:p>
            <a:r>
              <a:rPr lang="en-US" sz="2400" b="1" dirty="0"/>
              <a:t>Model resilience: </a:t>
            </a:r>
            <a:r>
              <a:rPr lang="en-US" sz="2400" b="1" dirty="0" smtClean="0"/>
              <a:t>Diligence + Persistence = Growth</a:t>
            </a:r>
            <a:endParaRPr lang="en-US" sz="2400" b="1" dirty="0"/>
          </a:p>
          <a:p>
            <a:r>
              <a:rPr lang="en-US" sz="2400" dirty="0" smtClean="0"/>
              <a:t>Learning is a process of making mistakes and learning form them. If you are not making any mistakes, you are not learning. In this class risk-taking </a:t>
            </a:r>
            <a:r>
              <a:rPr lang="en-US" sz="2400" dirty="0"/>
              <a:t>and </a:t>
            </a:r>
            <a:r>
              <a:rPr lang="en-US" sz="2400" dirty="0" smtClean="0"/>
              <a:t>creativity </a:t>
            </a:r>
            <a:r>
              <a:rPr lang="en-US" sz="2400" dirty="0"/>
              <a:t>are encouraged. </a:t>
            </a:r>
            <a:r>
              <a:rPr lang="en-US" sz="2400" dirty="0" smtClean="0"/>
              <a:t>It’s safe to ask questions and make mistakes. Students are encouraged to </a:t>
            </a:r>
            <a:r>
              <a:rPr lang="en-US" sz="2400" dirty="0"/>
              <a:t>k</a:t>
            </a:r>
            <a:r>
              <a:rPr lang="en-US" sz="2400" dirty="0" smtClean="0"/>
              <a:t>eep working hard and persist through. No giving </a:t>
            </a:r>
            <a:r>
              <a:rPr lang="en-US" sz="2400" dirty="0"/>
              <a:t>up </a:t>
            </a:r>
            <a:r>
              <a:rPr lang="en-US" sz="2400" dirty="0" smtClean="0"/>
              <a:t>easily.</a:t>
            </a:r>
            <a:endParaRPr lang="en-US" sz="24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2514600"/>
            <a:ext cx="1141862" cy="1766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10100" y="3682373"/>
            <a:ext cx="609600" cy="598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687801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2663</TotalTime>
  <Words>927</Words>
  <Application>Microsoft Office PowerPoint</Application>
  <PresentationFormat>On-screen Show (4:3)</PresentationFormat>
  <Paragraphs>128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6" baseType="lpstr">
      <vt:lpstr>Aharoni</vt:lpstr>
      <vt:lpstr>AR BERKLEY</vt:lpstr>
      <vt:lpstr>AR DESTINE</vt:lpstr>
      <vt:lpstr>AR HERMANN</vt:lpstr>
      <vt:lpstr>Arial</vt:lpstr>
      <vt:lpstr>Bauhaus 93</vt:lpstr>
      <vt:lpstr>Bradley Hand ITC</vt:lpstr>
      <vt:lpstr>Calibri</vt:lpstr>
      <vt:lpstr>Constantia</vt:lpstr>
      <vt:lpstr>Times New Roman</vt:lpstr>
      <vt:lpstr>Wingdings</vt:lpstr>
      <vt:lpstr>Wingdings 2</vt:lpstr>
      <vt:lpstr>Flow</vt:lpstr>
      <vt:lpstr>Document</vt:lpstr>
      <vt:lpstr>                "Life is good for only two things, discovering mathematics and teaching mathematics“ Siméon Poisson Welcome to Geometry Honors  Osprey Team at ODS Home of Brickell Academy</vt:lpstr>
      <vt:lpstr>Geometry Honors                                          Curriculum Overview</vt:lpstr>
      <vt:lpstr>Geometry Honors              What to Be Happening in Class  </vt:lpstr>
      <vt:lpstr>Geometry Honors                                                 Course Sequence</vt:lpstr>
      <vt:lpstr>Geometry Honors                          Course Info &amp; Textbook</vt:lpstr>
      <vt:lpstr>Geometry Honors                                                                 Supplies </vt:lpstr>
      <vt:lpstr>Geometry                                                     Grading and Extra Help</vt:lpstr>
      <vt:lpstr>Geometry Honors                                                          Assignments</vt:lpstr>
      <vt:lpstr>Geometry Honors                               Communication &amp; Parent Support</vt:lpstr>
      <vt:lpstr>     Academy Application &amp; Teacher Recommendations</vt:lpstr>
      <vt:lpstr>Academy Application &amp; Teacher Recommendations </vt:lpstr>
      <vt:lpstr>Geometry Honors                                            That’s All for Tonight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Geometry!</dc:title>
  <dc:creator>xli</dc:creator>
  <cp:lastModifiedBy>Karen H. Luecke</cp:lastModifiedBy>
  <cp:revision>316</cp:revision>
  <cp:lastPrinted>2014-08-28T20:56:40Z</cp:lastPrinted>
  <dcterms:created xsi:type="dcterms:W3CDTF">2012-08-23T19:28:55Z</dcterms:created>
  <dcterms:modified xsi:type="dcterms:W3CDTF">2018-09-04T15:55:03Z</dcterms:modified>
</cp:coreProperties>
</file>